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97" r:id="rId13"/>
    <p:sldId id="292" r:id="rId14"/>
    <p:sldId id="293" r:id="rId15"/>
    <p:sldId id="294" r:id="rId16"/>
    <p:sldId id="295" r:id="rId17"/>
    <p:sldId id="296" r:id="rId18"/>
    <p:sldId id="284" r:id="rId19"/>
    <p:sldId id="268" r:id="rId20"/>
    <p:sldId id="298" r:id="rId21"/>
    <p:sldId id="269" r:id="rId22"/>
    <p:sldId id="272" r:id="rId23"/>
    <p:sldId id="274" r:id="rId24"/>
    <p:sldId id="270" r:id="rId25"/>
    <p:sldId id="275" r:id="rId26"/>
    <p:sldId id="276" r:id="rId27"/>
    <p:sldId id="277" r:id="rId28"/>
    <p:sldId id="278" r:id="rId29"/>
    <p:sldId id="283" r:id="rId30"/>
    <p:sldId id="285" r:id="rId31"/>
    <p:sldId id="286" r:id="rId32"/>
    <p:sldId id="282" r:id="rId33"/>
    <p:sldId id="300" r:id="rId34"/>
    <p:sldId id="288" r:id="rId35"/>
    <p:sldId id="289" r:id="rId36"/>
    <p:sldId id="290" r:id="rId37"/>
    <p:sldId id="287" r:id="rId38"/>
    <p:sldId id="2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6734"/>
    <a:srgbClr val="FFCBE7"/>
    <a:srgbClr val="FF98F3"/>
    <a:srgbClr val="D56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/>
    <p:restoredTop sz="84640"/>
  </p:normalViewPr>
  <p:slideViewPr>
    <p:cSldViewPr snapToGrid="0" snapToObjects="1">
      <p:cViewPr varScale="1">
        <p:scale>
          <a:sx n="90" d="100"/>
          <a:sy n="90" d="100"/>
        </p:scale>
        <p:origin x="1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259E9-2292-734A-9561-4530563ECBFA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68BC9-0D59-5B41-905F-0B596EF6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4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4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DengXi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06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42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55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88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03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60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0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70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7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7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1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8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59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50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38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</a:pP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1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3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82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14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0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12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59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62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8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46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61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8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7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6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48B0-0D8A-A44A-9F83-65A680C91D66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3402-525C-D94A-9AFC-8B1CA73A089A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8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7C24-B85F-1F4C-8829-B7F99EAEEC5E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BF40-D45C-4B4D-9AEA-D280B9A137A5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aseline="0"/>
            </a:lvl1pPr>
          </a:lstStyle>
          <a:p>
            <a:fld id="{2EF37834-DECA-D44B-90BD-9C7AAAF5A0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3FF8-5E31-8E4A-81D6-016472780C8A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aseline="0"/>
            </a:lvl1pPr>
          </a:lstStyle>
          <a:p>
            <a:fld id="{2EF37834-DECA-D44B-90BD-9C7AAAF5A0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7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C098F-9C46-1543-B69E-82AC018785DD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E8CE-F674-CE45-907F-B93796A820FE}" type="datetime1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53C4-8DB6-654C-B35C-A00DACD59E89}" type="datetime1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4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EE96-EEA7-8042-A539-B688675B1160}" type="datetime1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AD559-03F7-AE4F-AE6E-879DA4105F4A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D254-4AE8-634D-8DBD-99E7834EA271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CE346-2F65-2A42-99D8-3393CF554B36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89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lab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ms.nyu.edu/webapps/passwor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evy/the-art-of-command-lin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labs/#rep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at-is-versioncontro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y.github.io/levels/1/challenges/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policy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Computer Systems Organization</a:t>
            </a:r>
            <a:br>
              <a:rPr lang="en-US" sz="5400"/>
            </a:br>
            <a:r>
              <a:rPr lang="en-US" sz="5400"/>
              <a:t>Recitation</a:t>
            </a:r>
            <a:br>
              <a:rPr lang="en-US" sz="5400"/>
            </a:br>
            <a:r>
              <a:rPr lang="en-US" sz="4000"/>
              <a:t>CSCI-UA 0201-007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2068"/>
            <a:ext cx="9144000" cy="1655762"/>
          </a:xfrm>
        </p:spPr>
        <p:txBody>
          <a:bodyPr/>
          <a:lstStyle/>
          <a:p>
            <a:r>
              <a:rPr lang="en-US"/>
              <a:t>R01: Introduction &amp; Environment Setup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5940" y="6183630"/>
            <a:ext cx="723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Many slides are based on John </a:t>
            </a:r>
            <a:r>
              <a:rPr lang="en-US" err="1"/>
              <a:t>Westhoff’s</a:t>
            </a:r>
            <a:r>
              <a:rPr lang="en-US"/>
              <a:t> Fall 2019 CSO recitation</a:t>
            </a:r>
          </a:p>
        </p:txBody>
      </p:sp>
    </p:spTree>
    <p:extLst>
      <p:ext uri="{BB962C8B-B14F-4D97-AF65-F5344CB8AC3E}">
        <p14:creationId xmlns:p14="http://schemas.microsoft.com/office/powerpoint/2010/main" val="30467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today’s recitation, you should</a:t>
            </a:r>
          </a:p>
          <a:p>
            <a:pPr lvl="1"/>
            <a:r>
              <a:rPr lang="en-US" dirty="0"/>
              <a:t>Be able to log into snappy1</a:t>
            </a:r>
          </a:p>
          <a:p>
            <a:pPr lvl="1"/>
            <a:r>
              <a:rPr lang="en-US" dirty="0"/>
              <a:t>Have GitHub ready for you to submit work</a:t>
            </a:r>
          </a:p>
          <a:p>
            <a:pPr lvl="2"/>
            <a:r>
              <a:rPr lang="en-US" dirty="0"/>
              <a:t>An account</a:t>
            </a:r>
          </a:p>
          <a:p>
            <a:pPr lvl="2"/>
            <a:r>
              <a:rPr lang="en-US" dirty="0"/>
              <a:t>Lab-1 repository</a:t>
            </a:r>
          </a:p>
          <a:p>
            <a:pPr lvl="2"/>
            <a:r>
              <a:rPr lang="en-US" dirty="0"/>
              <a:t>Know how to submit assignments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3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</a:t>
            </a:r>
            <a:r>
              <a:rPr lang="zh-CN" altLang="en-US"/>
              <a:t> </a:t>
            </a:r>
            <a:r>
              <a:rPr lang="en-US" altLang="zh-CN"/>
              <a:t>into</a:t>
            </a:r>
            <a:r>
              <a:rPr lang="zh-CN" altLang="en-US"/>
              <a:t> </a:t>
            </a:r>
            <a:r>
              <a:rPr lang="en-US" altLang="zh-CN"/>
              <a:t>snappy1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Follow </a:t>
            </a:r>
            <a:r>
              <a:rPr lang="en-US">
                <a:hlinkClick r:id="rId3"/>
              </a:rPr>
              <a:t>https://nyu-cso.github.io/labs/</a:t>
            </a:r>
            <a:r>
              <a:rPr lang="en-US"/>
              <a:t> instructions</a:t>
            </a:r>
          </a:p>
          <a:p>
            <a:pPr lvl="1"/>
            <a:r>
              <a:rPr lang="en-US"/>
              <a:t>Separate instructions for Mac and Windows</a:t>
            </a:r>
          </a:p>
          <a:p>
            <a:r>
              <a:rPr lang="en-US" altLang="zh-CN"/>
              <a:t>Forget</a:t>
            </a:r>
            <a:r>
              <a:rPr lang="zh-CN" altLang="en-US"/>
              <a:t> </a:t>
            </a:r>
            <a:r>
              <a:rPr lang="en-US" altLang="zh-CN"/>
              <a:t>password?</a:t>
            </a:r>
          </a:p>
          <a:p>
            <a:pPr lvl="1"/>
            <a:r>
              <a:rPr lang="en-US">
                <a:hlinkClick r:id="rId4"/>
              </a:rPr>
              <a:t>https://cims.nyu.edu/webapps/password</a:t>
            </a:r>
            <a:endParaRPr lang="en-US"/>
          </a:p>
          <a:p>
            <a:r>
              <a:rPr lang="en-US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</a:t>
            </a:r>
            <a:r>
              <a:rPr lang="zh-CN" altLang="en-US"/>
              <a:t> </a:t>
            </a:r>
            <a:r>
              <a:rPr lang="en-US" altLang="zh-CN"/>
              <a:t>into</a:t>
            </a:r>
            <a:r>
              <a:rPr lang="zh-CN" altLang="en-US"/>
              <a:t> </a:t>
            </a:r>
            <a:r>
              <a:rPr lang="en-US" altLang="zh-CN"/>
              <a:t>snappy1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12</a:t>
            </a:fld>
            <a:endParaRPr lang="en-US"/>
          </a:p>
        </p:txBody>
      </p:sp>
      <p:pic>
        <p:nvPicPr>
          <p:cNvPr id="3" name="loginsnappy.mp4" descr="loginsnappy.mp4">
            <a:hlinkClick r:id="" action="ppaction://media"/>
            <a:extLst>
              <a:ext uri="{FF2B5EF4-FFF2-40B4-BE49-F238E27FC236}">
                <a16:creationId xmlns:a16="http://schemas.microsoft.com/office/drawing/2014/main" id="{7CFDAC6A-1D46-B245-AA1B-EBAC332DB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0917" y="1362282"/>
            <a:ext cx="9770165" cy="54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Attention:</a:t>
            </a:r>
            <a:r>
              <a:rPr lang="en-US"/>
              <a:t> You </a:t>
            </a:r>
            <a:r>
              <a:rPr lang="en-US">
                <a:solidFill>
                  <a:srgbClr val="FF0000"/>
                </a:solidFill>
              </a:rPr>
              <a:t>MUST</a:t>
            </a:r>
            <a:r>
              <a:rPr lang="en-US"/>
              <a:t> test your code on snappy1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recommend you to do your labs on snappy1 and </a:t>
            </a:r>
            <a:r>
              <a:rPr lang="en-US">
                <a:solidFill>
                  <a:srgbClr val="FF0000"/>
                </a:solidFill>
              </a:rPr>
              <a:t>test it before submission</a:t>
            </a:r>
          </a:p>
          <a:p>
            <a:r>
              <a:rPr lang="en-US"/>
              <a:t>More tools are available for debugging (</a:t>
            </a:r>
            <a:r>
              <a:rPr lang="en-US" err="1"/>
              <a:t>gdb</a:t>
            </a:r>
            <a:r>
              <a:rPr lang="en-US"/>
              <a:t> etc.)</a:t>
            </a:r>
          </a:p>
          <a:p>
            <a:r>
              <a:rPr lang="en-US" err="1"/>
              <a:t>Gradescope</a:t>
            </a:r>
            <a:r>
              <a:rPr lang="en-US"/>
              <a:t> runs the same test script</a:t>
            </a:r>
          </a:p>
          <a:p>
            <a:pPr lvl="1"/>
            <a:r>
              <a:rPr lang="en-US" altLang="zh-CN"/>
              <a:t>In general, there should be no surprises</a:t>
            </a:r>
            <a:endParaRPr lang="en-US"/>
          </a:p>
          <a:p>
            <a:r>
              <a:rPr lang="en-US"/>
              <a:t>If you choose to do your labs outside of snappy1, we will not provide any technical support should you encounter any OS-related issues in doing the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in snappy1, now what?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/>
              <a:t>Some useful commands to know:</a:t>
            </a:r>
          </a:p>
          <a:p>
            <a:pPr lvl="1"/>
            <a:r>
              <a:rPr lang="en-US"/>
              <a:t>man</a:t>
            </a:r>
          </a:p>
          <a:p>
            <a:pPr lvl="1"/>
            <a:r>
              <a:rPr lang="en-US"/>
              <a:t>ls, cd, </a:t>
            </a:r>
            <a:r>
              <a:rPr lang="en-US" err="1"/>
              <a:t>pwd</a:t>
            </a:r>
            <a:r>
              <a:rPr lang="en-US"/>
              <a:t>, </a:t>
            </a:r>
            <a:r>
              <a:rPr lang="en-US" err="1"/>
              <a:t>mkdir</a:t>
            </a:r>
            <a:endParaRPr lang="en-US"/>
          </a:p>
          <a:p>
            <a:pPr lvl="1"/>
            <a:r>
              <a:rPr lang="en-US" err="1"/>
              <a:t>cp</a:t>
            </a:r>
            <a:r>
              <a:rPr lang="en-US"/>
              <a:t>, mv, </a:t>
            </a:r>
            <a:r>
              <a:rPr lang="en-US" err="1"/>
              <a:t>rm</a:t>
            </a:r>
            <a:endParaRPr lang="en-US"/>
          </a:p>
          <a:p>
            <a:pPr lvl="1"/>
            <a:r>
              <a:rPr lang="en-US"/>
              <a:t>echo, cat</a:t>
            </a:r>
          </a:p>
          <a:p>
            <a:pPr lvl="1"/>
            <a:r>
              <a:rPr lang="en-US" err="1"/>
              <a:t>wc</a:t>
            </a:r>
            <a:endParaRPr lang="en-US"/>
          </a:p>
          <a:p>
            <a:pPr lvl="1"/>
            <a:r>
              <a:rPr lang="en-US"/>
              <a:t>grep</a:t>
            </a:r>
          </a:p>
          <a:p>
            <a:pPr lvl="1"/>
            <a:r>
              <a:rPr lang="en-US"/>
              <a:t>ctrl-</a:t>
            </a:r>
            <a:r>
              <a:rPr lang="en-US" err="1"/>
              <a:t>c,ctrl</a:t>
            </a:r>
            <a:r>
              <a:rPr lang="en-US"/>
              <a:t>-d, ctrl-z, </a:t>
            </a:r>
            <a:r>
              <a:rPr lang="en-US" err="1"/>
              <a:t>fg</a:t>
            </a:r>
            <a:r>
              <a:rPr lang="en-US"/>
              <a:t>, </a:t>
            </a:r>
            <a:r>
              <a:rPr lang="en-US" err="1"/>
              <a:t>bg</a:t>
            </a:r>
            <a:endParaRPr lang="en-US"/>
          </a:p>
          <a:p>
            <a:pPr lvl="1"/>
            <a:r>
              <a:rPr lang="en-US"/>
              <a:t>|, &gt;, &lt;, &gt;&gt;</a:t>
            </a:r>
          </a:p>
          <a:p>
            <a:pPr lvl="1"/>
            <a:r>
              <a:rPr lang="en-US"/>
              <a:t>apt install/search</a:t>
            </a:r>
          </a:p>
          <a:p>
            <a:pPr lvl="1"/>
            <a:r>
              <a:rPr lang="en-US"/>
              <a:t>history, ctrl-r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38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want to find out how to do something using command line, ask Google first</a:t>
            </a:r>
          </a:p>
          <a:p>
            <a:r>
              <a:rPr lang="en-US" dirty="0"/>
              <a:t>Here are some useful links:</a:t>
            </a:r>
          </a:p>
          <a:p>
            <a:pPr lvl="1"/>
            <a:r>
              <a:rPr lang="en-US" dirty="0"/>
              <a:t>A one-pager: https://</a:t>
            </a:r>
            <a:r>
              <a:rPr lang="en-US" dirty="0" err="1"/>
              <a:t>nyu-cso.github.io</a:t>
            </a:r>
            <a:r>
              <a:rPr lang="en-US" dirty="0"/>
              <a:t>/labs/</a:t>
            </a:r>
            <a:r>
              <a:rPr lang="en-US" dirty="0" err="1"/>
              <a:t>linux_cheat_sheet.pdf</a:t>
            </a:r>
            <a:endParaRPr lang="en-US" dirty="0"/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more descriptive source</a:t>
            </a: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github.com/jlevy/the-art-of-command-line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r>
              <a:rPr lang="en-US"/>
              <a:t>You need a good editor to code with for productivity</a:t>
            </a:r>
          </a:p>
          <a:p>
            <a:r>
              <a:rPr lang="en-US"/>
              <a:t>Popular editors used by programmers:</a:t>
            </a:r>
          </a:p>
          <a:p>
            <a:pPr lvl="1"/>
            <a:r>
              <a:rPr lang="en-US"/>
              <a:t>vim</a:t>
            </a:r>
          </a:p>
          <a:p>
            <a:pPr lvl="1"/>
            <a:r>
              <a:rPr lang="en-US"/>
              <a:t>emacs</a:t>
            </a:r>
          </a:p>
          <a:p>
            <a:pPr lvl="1"/>
            <a:r>
              <a:rPr lang="en-US" err="1"/>
              <a:t>vscode</a:t>
            </a:r>
            <a:endParaRPr lang="en-US"/>
          </a:p>
          <a:p>
            <a:pPr lvl="1"/>
            <a:r>
              <a:rPr lang="en-US" altLang="zh-CN"/>
              <a:t>s</a:t>
            </a:r>
            <a:r>
              <a:rPr lang="en-US"/>
              <a:t>ublime</a:t>
            </a:r>
          </a:p>
          <a:p>
            <a:pPr lvl="1"/>
            <a:r>
              <a:rPr lang="en-US" altLang="zh-CN">
                <a:solidFill>
                  <a:srgbClr val="D56734"/>
                </a:solidFill>
              </a:rPr>
              <a:t>nano</a:t>
            </a:r>
            <a:endParaRPr lang="en-US">
              <a:solidFill>
                <a:srgbClr val="D56734"/>
              </a:solidFill>
            </a:endParaRPr>
          </a:p>
          <a:p>
            <a:r>
              <a:rPr lang="en-US"/>
              <a:t>We recommend you use nano</a:t>
            </a:r>
          </a:p>
          <a:p>
            <a:pPr lvl="1"/>
            <a:r>
              <a:rPr lang="en-US"/>
              <a:t>Unfortunately, </a:t>
            </a:r>
            <a:r>
              <a:rPr lang="en-US" err="1"/>
              <a:t>vscode</a:t>
            </a:r>
            <a:r>
              <a:rPr lang="en-US"/>
              <a:t> and sublime are not installed on snappy1</a:t>
            </a:r>
          </a:p>
          <a:p>
            <a:pPr lvl="1"/>
            <a:r>
              <a:rPr lang="en-US"/>
              <a:t>No self-respecting programmers use nano, but you can get by with nano in CSO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1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Intro of Nano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cs typeface="Calibri"/>
              </a:rPr>
              <a:t>To create/edit a file</a:t>
            </a:r>
          </a:p>
          <a:p>
            <a:pPr lvl="1"/>
            <a:r>
              <a:rPr lang="en-US">
                <a:cs typeface="Calibri"/>
              </a:rPr>
              <a:t>nano &lt;Path to (Save) the File&gt;</a:t>
            </a:r>
          </a:p>
          <a:p>
            <a:pPr lvl="1"/>
            <a:r>
              <a:rPr lang="en-US"/>
              <a:t>Edit</a:t>
            </a:r>
            <a:endParaRPr lang="en-US">
              <a:cs typeface="Calibri"/>
            </a:endParaRPr>
          </a:p>
          <a:p>
            <a:pPr lvl="1"/>
            <a:r>
              <a:rPr lang="en-US"/>
              <a:t>Hit </a:t>
            </a:r>
            <a:r>
              <a:rPr lang="en-US" err="1"/>
              <a:t>Ctrl+O</a:t>
            </a:r>
            <a:r>
              <a:rPr lang="en-US"/>
              <a:t> to save your changes (^ means Ctrl)</a:t>
            </a:r>
            <a:endParaRPr lang="en-US">
              <a:cs typeface="Calibri"/>
            </a:endParaRPr>
          </a:p>
          <a:p>
            <a:pPr lvl="1"/>
            <a:r>
              <a:rPr lang="en-US"/>
              <a:t>Hit </a:t>
            </a:r>
            <a:r>
              <a:rPr lang="en-US" err="1"/>
              <a:t>Ctrl+X</a:t>
            </a:r>
            <a:r>
              <a:rPr lang="en-US"/>
              <a:t> to exit</a:t>
            </a:r>
            <a:endParaRPr lang="en-US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23" y="1822189"/>
            <a:ext cx="4749800" cy="20925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4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Setup GitHub/lab1 repo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a GitHub account if you don’t have one</a:t>
            </a:r>
            <a:endParaRPr lang="en-US">
              <a:cs typeface="Calibri"/>
            </a:endParaRPr>
          </a:p>
          <a:p>
            <a:r>
              <a:rPr lang="en-US"/>
              <a:t>We have created for you a corresponding private lab repository on </a:t>
            </a:r>
            <a:r>
              <a:rPr lang="en-US" err="1"/>
              <a:t>Github.com</a:t>
            </a:r>
            <a:endParaRPr lang="en-US"/>
          </a:p>
          <a:p>
            <a:r>
              <a:rPr lang="en-US"/>
              <a:t>Enroll yourself in the GitHub classroom</a:t>
            </a:r>
          </a:p>
          <a:p>
            <a:pPr lvl="1"/>
            <a:r>
              <a:rPr lang="en-US"/>
              <a:t>Create your lab-1 repository by following the link posted on </a:t>
            </a:r>
            <a:r>
              <a:rPr lang="en-US" err="1"/>
              <a:t>Campuswire</a:t>
            </a:r>
            <a:endParaRPr lang="en-US"/>
          </a:p>
          <a:p>
            <a:pPr lvl="2"/>
            <a:r>
              <a:rPr lang="en-US"/>
              <a:t>Select your NYU NetID</a:t>
            </a:r>
          </a:p>
          <a:p>
            <a:pPr lvl="3"/>
            <a:r>
              <a:rPr lang="en-US"/>
              <a:t>Very important!</a:t>
            </a:r>
          </a:p>
          <a:p>
            <a:pPr lvl="2"/>
            <a:r>
              <a:rPr lang="en-US"/>
              <a:t>Don’t select someone else’s NetID!</a:t>
            </a:r>
          </a:p>
          <a:p>
            <a:r>
              <a:rPr lang="en-US"/>
              <a:t>If you cannot find your NetID, let me know!</a:t>
            </a:r>
          </a:p>
          <a:p>
            <a:r>
              <a:rPr lang="en-US">
                <a:cs typeface="Calibri"/>
              </a:rPr>
              <a:t>Setup GitHub </a:t>
            </a:r>
            <a:r>
              <a:rPr lang="en-US" b="1" err="1">
                <a:ea typeface="+mn-lt"/>
                <a:cs typeface="+mn-lt"/>
              </a:rPr>
              <a:t>ssh</a:t>
            </a:r>
            <a:r>
              <a:rPr lang="en-US" b="1">
                <a:ea typeface="+mn-lt"/>
                <a:cs typeface="+mn-lt"/>
              </a:rPr>
              <a:t>-based logins: </a:t>
            </a:r>
            <a:r>
              <a:rPr lang="en-US">
                <a:ea typeface="+mn-lt"/>
                <a:cs typeface="+mn-lt"/>
                <a:hlinkClick r:id="rId3"/>
              </a:rPr>
              <a:t>https://nyu-cso.github.io/labs/#repo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A4AAB-85CC-2548-80CE-B47F928E7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00" y="4014585"/>
            <a:ext cx="2281728" cy="16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Logistics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Important things you should know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6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Setup GitHub/lab1 repo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20</a:t>
            </a:fld>
            <a:endParaRPr lang="en-US"/>
          </a:p>
        </p:txBody>
      </p:sp>
      <p:pic>
        <p:nvPicPr>
          <p:cNvPr id="3" name="setupssh.mp4" descr="setupssh.mp4">
            <a:hlinkClick r:id="" action="ppaction://media"/>
            <a:extLst>
              <a:ext uri="{FF2B5EF4-FFF2-40B4-BE49-F238E27FC236}">
                <a16:creationId xmlns:a16="http://schemas.microsoft.com/office/drawing/2014/main" id="{A773BBE2-E31C-BF48-89F4-C01E80474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6328" y="1506338"/>
            <a:ext cx="9419343" cy="52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0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Distributed </a:t>
            </a:r>
            <a:r>
              <a:rPr lang="en-US">
                <a:solidFill>
                  <a:schemeClr val="accent1"/>
                </a:solidFill>
              </a:rPr>
              <a:t>version control</a:t>
            </a:r>
            <a:r>
              <a:rPr lang="en-US"/>
              <a:t> system</a:t>
            </a:r>
          </a:p>
          <a:p>
            <a:r>
              <a:rPr lang="en-US"/>
              <a:t>What is version control?</a:t>
            </a:r>
          </a:p>
          <a:p>
            <a:pPr lvl="1"/>
            <a:r>
              <a:rPr lang="en-US"/>
              <a:t>Manages </a:t>
            </a:r>
            <a:r>
              <a:rPr lang="en-US" i="1">
                <a:solidFill>
                  <a:srgbClr val="FF0000"/>
                </a:solidFill>
              </a:rPr>
              <a:t>changes</a:t>
            </a:r>
            <a:r>
              <a:rPr lang="en-US"/>
              <a:t> to documents, source files and other collections of information</a:t>
            </a:r>
          </a:p>
          <a:p>
            <a:r>
              <a:rPr lang="en-US"/>
              <a:t>Why is version control indispensable?</a:t>
            </a:r>
          </a:p>
          <a:p>
            <a:pPr lvl="1"/>
            <a:r>
              <a:rPr lang="en-US">
                <a:solidFill>
                  <a:srgbClr val="FFCBE7"/>
                </a:solidFill>
              </a:rPr>
              <a:t>History tracking</a:t>
            </a:r>
            <a:r>
              <a:rPr lang="en-US"/>
              <a:t>: track code changes</a:t>
            </a:r>
          </a:p>
          <a:p>
            <a:pPr lvl="1"/>
            <a:r>
              <a:rPr lang="en-US"/>
              <a:t>Roll back to older version</a:t>
            </a:r>
          </a:p>
          <a:p>
            <a:pPr lvl="1"/>
            <a:r>
              <a:rPr lang="en-US">
                <a:solidFill>
                  <a:srgbClr val="FFC000"/>
                </a:solidFill>
              </a:rPr>
              <a:t>Collaborate</a:t>
            </a:r>
            <a:r>
              <a:rPr lang="en-US"/>
              <a:t> with others (</a:t>
            </a:r>
            <a:r>
              <a:rPr lang="en-US" i="1">
                <a:solidFill>
                  <a:srgbClr val="FFCBE7"/>
                </a:solidFill>
              </a:rPr>
              <a:t>collaborative history tracking</a:t>
            </a:r>
            <a:r>
              <a:rPr lang="en-US"/>
              <a:t>)</a:t>
            </a:r>
          </a:p>
          <a:p>
            <a:r>
              <a:rPr lang="en-US"/>
              <a:t>We are going to use the popular “Git” as our version control system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61120" y="365125"/>
            <a:ext cx="178308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Create</a:t>
            </a:r>
            <a:r>
              <a:rPr lang="en-US"/>
              <a:t> things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961120" y="1027906"/>
            <a:ext cx="178308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Save</a:t>
            </a:r>
            <a:r>
              <a:rPr lang="en-US"/>
              <a:t> things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961120" y="1690687"/>
            <a:ext cx="178308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Edit</a:t>
            </a:r>
            <a:r>
              <a:rPr lang="en-US"/>
              <a:t> things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61120" y="2339658"/>
            <a:ext cx="225171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Save the thing </a:t>
            </a:r>
            <a:r>
              <a:rPr lang="en-US" b="1">
                <a:solidFill>
                  <a:schemeClr val="bg1"/>
                </a:solidFill>
              </a:rPr>
              <a:t>again</a:t>
            </a:r>
          </a:p>
        </p:txBody>
      </p:sp>
      <p:cxnSp>
        <p:nvCxnSpPr>
          <p:cNvPr id="9" name="Curved Connector 8"/>
          <p:cNvCxnSpPr>
            <a:stCxn id="4" idx="3"/>
            <a:endCxn id="5" idx="3"/>
          </p:cNvCxnSpPr>
          <p:nvPr/>
        </p:nvCxnSpPr>
        <p:spPr>
          <a:xfrm>
            <a:off x="10744200" y="553720"/>
            <a:ext cx="12700" cy="66278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10756900" y="1216501"/>
            <a:ext cx="12700" cy="66278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8962390" y="1919129"/>
            <a:ext cx="12700" cy="662781"/>
          </a:xfrm>
          <a:prstGeom prst="curvedConnector3">
            <a:avLst>
              <a:gd name="adj1" fmla="val -396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26330" y="2581910"/>
            <a:ext cx="35775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need to </a:t>
            </a:r>
            <a:r>
              <a:rPr lang="en-US" err="1"/>
              <a:t>config</a:t>
            </a:r>
            <a:r>
              <a:rPr lang="en-US"/>
              <a:t> </a:t>
            </a:r>
            <a:r>
              <a:rPr lang="en-US" err="1"/>
              <a:t>git</a:t>
            </a:r>
            <a:r>
              <a:rPr lang="en-US"/>
              <a:t> first!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git config </a:t>
            </a:r>
            <a:r>
              <a:rPr lang="mr-IN">
                <a:solidFill>
                  <a:schemeClr val="accent1"/>
                </a:solidFill>
              </a:rPr>
              <a:t>--</a:t>
            </a:r>
            <a:r>
              <a:rPr lang="en-US">
                <a:solidFill>
                  <a:schemeClr val="accent1"/>
                </a:solidFill>
              </a:rPr>
              <a:t>global </a:t>
            </a:r>
            <a:r>
              <a:rPr lang="en-US" err="1">
                <a:solidFill>
                  <a:schemeClr val="accent1"/>
                </a:solidFill>
              </a:rPr>
              <a:t>user.email</a:t>
            </a:r>
            <a:r>
              <a:rPr lang="en-US">
                <a:solidFill>
                  <a:schemeClr val="accent1"/>
                </a:solidFill>
              </a:rPr>
              <a:t> “&lt;Your Email&gt;”</a:t>
            </a:r>
          </a:p>
          <a:p>
            <a:r>
              <a:rPr lang="en-US">
                <a:solidFill>
                  <a:schemeClr val="accent1"/>
                </a:solidFill>
              </a:rPr>
              <a:t>git config </a:t>
            </a:r>
            <a:r>
              <a:rPr lang="mr-IN">
                <a:solidFill>
                  <a:schemeClr val="accent1"/>
                </a:solidFill>
              </a:rPr>
              <a:t>--</a:t>
            </a:r>
            <a:r>
              <a:rPr lang="en-US">
                <a:solidFill>
                  <a:schemeClr val="accent1"/>
                </a:solidFill>
              </a:rPr>
              <a:t>global </a:t>
            </a:r>
            <a:r>
              <a:rPr lang="en-US" err="1">
                <a:solidFill>
                  <a:schemeClr val="accent1"/>
                </a:solidFill>
              </a:rPr>
              <a:t>user.name</a:t>
            </a:r>
            <a:r>
              <a:rPr lang="en-US">
                <a:solidFill>
                  <a:schemeClr val="accent1"/>
                </a:solidFill>
              </a:rPr>
              <a:t> “&lt;Your Name&gt;”</a:t>
            </a:r>
          </a:p>
          <a:p>
            <a:r>
              <a:rPr lang="en-US"/>
              <a:t>You can issue “git config </a:t>
            </a:r>
            <a:r>
              <a:rPr lang="mr-IN"/>
              <a:t>--</a:t>
            </a:r>
            <a:r>
              <a:rPr lang="en-US"/>
              <a:t>list” to check your configuration</a:t>
            </a:r>
          </a:p>
          <a:p>
            <a:r>
              <a:rPr lang="en-US"/>
              <a:t>Here, the </a:t>
            </a:r>
            <a:r>
              <a:rPr lang="en-US">
                <a:solidFill>
                  <a:schemeClr val="accent1"/>
                </a:solidFill>
              </a:rPr>
              <a:t>&lt;Your Email&gt;</a:t>
            </a:r>
            <a:r>
              <a:rPr lang="en-US"/>
              <a:t> should be the one associated with your GitHub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0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list of </a:t>
            </a:r>
            <a:r>
              <a:rPr lang="en-US" altLang="zh-CN" err="1"/>
              <a:t>git</a:t>
            </a:r>
            <a:r>
              <a:rPr lang="en-US" altLang="zh-CN"/>
              <a:t> commands you need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git</a:t>
            </a:r>
            <a:r>
              <a:rPr lang="en-US"/>
              <a:t> clone</a:t>
            </a:r>
          </a:p>
          <a:p>
            <a:r>
              <a:rPr lang="en-US" err="1"/>
              <a:t>git</a:t>
            </a:r>
            <a:r>
              <a:rPr lang="en-US"/>
              <a:t> status</a:t>
            </a:r>
          </a:p>
          <a:p>
            <a:r>
              <a:rPr lang="en-US" err="1"/>
              <a:t>git</a:t>
            </a:r>
            <a:r>
              <a:rPr lang="en-US"/>
              <a:t> remote</a:t>
            </a:r>
          </a:p>
          <a:p>
            <a:r>
              <a:rPr lang="en-US" err="1"/>
              <a:t>git</a:t>
            </a:r>
            <a:r>
              <a:rPr lang="en-US"/>
              <a:t> add &lt;file name&gt;</a:t>
            </a:r>
          </a:p>
          <a:p>
            <a:r>
              <a:rPr lang="en-US" err="1"/>
              <a:t>git</a:t>
            </a:r>
            <a:r>
              <a:rPr lang="en-US"/>
              <a:t> commit </a:t>
            </a:r>
            <a:r>
              <a:rPr lang="mr-IN"/>
              <a:t>-</a:t>
            </a:r>
            <a:r>
              <a:rPr lang="en-US"/>
              <a:t>m &lt;commit messages&gt;</a:t>
            </a:r>
          </a:p>
          <a:p>
            <a:r>
              <a:rPr lang="en-US" err="1"/>
              <a:t>git</a:t>
            </a:r>
            <a:r>
              <a:rPr lang="en-US"/>
              <a:t> push origin master</a:t>
            </a:r>
          </a:p>
          <a:p>
            <a:r>
              <a:rPr lang="en-US" err="1"/>
              <a:t>git</a:t>
            </a:r>
            <a:r>
              <a:rPr lang="en-US"/>
              <a:t> pull upstream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8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59880" cy="4351338"/>
          </a:xfrm>
        </p:spPr>
        <p:txBody>
          <a:bodyPr/>
          <a:lstStyle/>
          <a:p>
            <a:r>
              <a:rPr lang="en-US"/>
              <a:t>GitHub: </a:t>
            </a:r>
          </a:p>
          <a:p>
            <a:pPr lvl="1"/>
            <a:r>
              <a:rPr lang="en-US"/>
              <a:t>provides hosting for software development and version control using Git.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728103"/>
            <a:ext cx="2632710" cy="1925169"/>
          </a:xfrm>
          <a:prstGeom prst="rect">
            <a:avLst/>
          </a:prstGeom>
        </p:spPr>
      </p:pic>
      <p:pic>
        <p:nvPicPr>
          <p:cNvPr id="1026" name="Picture 2" descr="omputer monitor flat icon - Transparent PNG &amp; SVG vector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95" y="4258310"/>
            <a:ext cx="2039620" cy="20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83930" y="6113264"/>
            <a:ext cx="12915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snappy1</a:t>
            </a:r>
          </a:p>
        </p:txBody>
      </p:sp>
      <p:sp>
        <p:nvSpPr>
          <p:cNvPr id="9" name="Curved Up Arrow 8"/>
          <p:cNvSpPr/>
          <p:nvPr/>
        </p:nvSpPr>
        <p:spPr>
          <a:xfrm rot="16200000">
            <a:off x="9921557" y="4924147"/>
            <a:ext cx="822960" cy="639445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81360" y="4732019"/>
            <a:ext cx="131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Make changes locally</a:t>
            </a:r>
          </a:p>
        </p:txBody>
      </p:sp>
      <p:sp>
        <p:nvSpPr>
          <p:cNvPr id="24" name="Up Arrow 23"/>
          <p:cNvSpPr/>
          <p:nvPr/>
        </p:nvSpPr>
        <p:spPr>
          <a:xfrm>
            <a:off x="9354820" y="2240280"/>
            <a:ext cx="166370" cy="2366010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8583930" y="2240280"/>
            <a:ext cx="160655" cy="236601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749790" y="2937510"/>
            <a:ext cx="22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Submit assignments to GitHub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63640" y="2937509"/>
            <a:ext cx="2320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Pull assignments from GitHub (clone lab repo)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83930" y="1396962"/>
            <a:ext cx="1051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>
                <a:solidFill>
                  <a:srgbClr val="FFCBE7"/>
                </a:solidFill>
              </a:rPr>
              <a:t>GitHub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4" grpId="0" animBg="1"/>
      <p:bldP spid="25" grpId="0" animBg="1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Clone your lab repo on Snappy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>
                <a:ea typeface="宋体"/>
              </a:rPr>
              <a:t>In command line, type:</a:t>
            </a:r>
          </a:p>
          <a:p>
            <a:pPr lvl="1"/>
            <a:r>
              <a:rPr lang="en-US" altLang="zh-CN" dirty="0" err="1">
                <a:solidFill>
                  <a:srgbClr val="92D050"/>
                </a:solidFill>
                <a:ea typeface="宋体"/>
              </a:rPr>
              <a:t>mkdir</a:t>
            </a:r>
            <a:r>
              <a:rPr lang="en-US" altLang="zh-CN" dirty="0">
                <a:solidFill>
                  <a:srgbClr val="92D050"/>
                </a:solidFill>
                <a:ea typeface="宋体"/>
              </a:rPr>
              <a:t> </a:t>
            </a:r>
            <a:r>
              <a:rPr lang="en-US" altLang="zh-CN" dirty="0" err="1">
                <a:solidFill>
                  <a:srgbClr val="92D050"/>
                </a:solidFill>
                <a:ea typeface="宋体"/>
              </a:rPr>
              <a:t>cso</a:t>
            </a:r>
            <a:r>
              <a:rPr lang="en-US" altLang="zh-CN" dirty="0">
                <a:solidFill>
                  <a:srgbClr val="92D050"/>
                </a:solidFill>
                <a:ea typeface="宋体"/>
              </a:rPr>
              <a:t>-labs</a:t>
            </a:r>
            <a:endParaRPr lang="en-US" altLang="zh-CN" dirty="0">
              <a:solidFill>
                <a:srgbClr val="92D050"/>
              </a:solidFill>
              <a:ea typeface="宋体"/>
              <a:cs typeface="Calibri"/>
            </a:endParaRPr>
          </a:p>
          <a:p>
            <a:pPr lvl="1"/>
            <a:r>
              <a:rPr lang="en-US" altLang="zh-CN" dirty="0">
                <a:solidFill>
                  <a:schemeClr val="accent1"/>
                </a:solidFill>
                <a:ea typeface="宋体"/>
              </a:rPr>
              <a:t>cd </a:t>
            </a:r>
            <a:r>
              <a:rPr lang="en-US" altLang="zh-CN" dirty="0" err="1">
                <a:solidFill>
                  <a:schemeClr val="accent1"/>
                </a:solidFill>
                <a:ea typeface="宋体"/>
              </a:rPr>
              <a:t>cso</a:t>
            </a:r>
            <a:r>
              <a:rPr lang="en-US" altLang="zh-CN" dirty="0">
                <a:solidFill>
                  <a:schemeClr val="accent1"/>
                </a:solidFill>
                <a:ea typeface="宋体"/>
              </a:rPr>
              <a:t>-labs</a:t>
            </a:r>
            <a:endParaRPr lang="en-US" altLang="zh-CN" dirty="0">
              <a:solidFill>
                <a:schemeClr val="accent1"/>
              </a:solidFill>
              <a:ea typeface="宋体"/>
              <a:cs typeface="Calibri"/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git clone git@github.com:nyu-cso-fa21/clab-part1-&lt;Your </a:t>
            </a:r>
            <a:r>
              <a:rPr lang="en-US" dirty="0" err="1">
                <a:solidFill>
                  <a:schemeClr val="accent1"/>
                </a:solidFill>
              </a:rPr>
              <a:t>Github</a:t>
            </a:r>
            <a:r>
              <a:rPr lang="en-US" dirty="0">
                <a:solidFill>
                  <a:schemeClr val="accent1"/>
                </a:solidFill>
              </a:rPr>
              <a:t> Username&gt;.git</a:t>
            </a:r>
            <a:r>
              <a:rPr lang="zh-CN" altLang="en-US" dirty="0">
                <a:solidFill>
                  <a:schemeClr val="accent1"/>
                </a:solidFill>
                <a:ea typeface="宋体"/>
              </a:rPr>
              <a:t> </a:t>
            </a:r>
            <a:r>
              <a:rPr lang="en-US" altLang="zh-CN" dirty="0">
                <a:solidFill>
                  <a:schemeClr val="accent1"/>
                </a:solidFill>
                <a:ea typeface="宋体"/>
              </a:rPr>
              <a:t>clab-part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 lvl="2"/>
            <a:r>
              <a:rPr lang="en-US" dirty="0"/>
              <a:t>If you copy the above command to command line, don’t let the line break</a:t>
            </a:r>
            <a:endParaRPr lang="en-US" dirty="0">
              <a:cs typeface="Calibri"/>
            </a:endParaRPr>
          </a:p>
          <a:p>
            <a:pPr lvl="2"/>
            <a:r>
              <a:rPr lang="en-US" dirty="0"/>
              <a:t>Replace &lt;Your GitHub Username&gt; (</a:t>
            </a:r>
            <a:r>
              <a:rPr lang="en-US" dirty="0">
                <a:solidFill>
                  <a:srgbClr val="FF0000"/>
                </a:solidFill>
              </a:rPr>
              <a:t>including the angle brackets</a:t>
            </a:r>
            <a:r>
              <a:rPr lang="en-US" dirty="0"/>
              <a:t>)  with your GitHub username.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cd </a:t>
            </a:r>
            <a:r>
              <a:rPr lang="en-US" altLang="zh-CN" dirty="0">
                <a:solidFill>
                  <a:schemeClr val="accent1"/>
                </a:solidFill>
                <a:ea typeface="宋体"/>
              </a:rPr>
              <a:t>clab-part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25</a:t>
            </a:fld>
            <a:endParaRPr lang="en-US"/>
          </a:p>
        </p:txBody>
      </p:sp>
      <p:sp>
        <p:nvSpPr>
          <p:cNvPr id="5" name="Left Brace 4"/>
          <p:cNvSpPr/>
          <p:nvPr/>
        </p:nvSpPr>
        <p:spPr>
          <a:xfrm>
            <a:off x="951470" y="2854411"/>
            <a:ext cx="271849" cy="10132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29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Setup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84" y="2447197"/>
            <a:ext cx="7966786" cy="3741195"/>
          </a:xfrm>
        </p:spPr>
      </p:pic>
      <p:sp>
        <p:nvSpPr>
          <p:cNvPr id="9" name="TextBox 8"/>
          <p:cNvSpPr txBox="1"/>
          <p:nvPr/>
        </p:nvSpPr>
        <p:spPr>
          <a:xfrm>
            <a:off x="6835140" y="1200150"/>
            <a:ext cx="28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remote copy is stored in some efficient format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240780" y="1690688"/>
            <a:ext cx="594360" cy="53816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AC4F74-9233-9743-BDD8-3A41C4AE750F}"/>
              </a:ext>
            </a:extLst>
          </p:cNvPr>
          <p:cNvCxnSpPr/>
          <p:nvPr/>
        </p:nvCxnSpPr>
        <p:spPr>
          <a:xfrm flipV="1">
            <a:off x="8610600" y="5288280"/>
            <a:ext cx="914400" cy="36957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B8B521-DD46-A243-A7F3-F919D01FF8C4}"/>
              </a:ext>
            </a:extLst>
          </p:cNvPr>
          <p:cNvSpPr txBox="1"/>
          <p:nvPr/>
        </p:nvSpPr>
        <p:spPr>
          <a:xfrm>
            <a:off x="8728883" y="5641142"/>
            <a:ext cx="98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Snappy1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A14DE-84C7-F94A-B8E6-32092907B459}"/>
              </a:ext>
            </a:extLst>
          </p:cNvPr>
          <p:cNvSpPr txBox="1"/>
          <p:nvPr/>
        </p:nvSpPr>
        <p:spPr>
          <a:xfrm>
            <a:off x="3106969" y="5641142"/>
            <a:ext cx="19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snappy1</a:t>
            </a:r>
          </a:p>
        </p:txBody>
      </p:sp>
    </p:spTree>
    <p:extLst>
      <p:ext uri="{BB962C8B-B14F-4D97-AF65-F5344CB8AC3E}">
        <p14:creationId xmlns:p14="http://schemas.microsoft.com/office/powerpoint/2010/main" val="90725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07419"/>
            <a:ext cx="11917680" cy="1325563"/>
          </a:xfrm>
        </p:spPr>
        <p:txBody>
          <a:bodyPr/>
          <a:lstStyle/>
          <a:p>
            <a:r>
              <a:rPr lang="en-US"/>
              <a:t>A closer look at your repository stored on snappy1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1977390"/>
            <a:ext cx="5114148" cy="3884454"/>
          </a:xfrm>
        </p:spPr>
      </p:pic>
      <p:sp>
        <p:nvSpPr>
          <p:cNvPr id="8" name="TextBox 7"/>
          <p:cNvSpPr txBox="1"/>
          <p:nvPr/>
        </p:nvSpPr>
        <p:spPr>
          <a:xfrm>
            <a:off x="3714750" y="6149340"/>
            <a:ext cx="44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Local repository stored on snappy1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interact with </a:t>
            </a:r>
            <a:r>
              <a:rPr lang="en-US" err="1"/>
              <a:t>Git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add </a:t>
            </a:r>
            <a:r>
              <a:rPr lang="en-US" err="1"/>
              <a:t>hello_world.c</a:t>
            </a:r>
            <a:endParaRPr lang="en-US"/>
          </a:p>
          <a:p>
            <a:pPr lvl="1"/>
            <a:r>
              <a:rPr lang="en-US"/>
              <a:t>Tell </a:t>
            </a:r>
            <a:r>
              <a:rPr lang="en-US" err="1"/>
              <a:t>git</a:t>
            </a:r>
            <a:r>
              <a:rPr lang="en-US"/>
              <a:t> to track changes to </a:t>
            </a:r>
            <a:r>
              <a:rPr lang="en-US" err="1"/>
              <a:t>hello_world.c</a:t>
            </a:r>
            <a:endParaRPr lang="en-US"/>
          </a:p>
          <a:p>
            <a:r>
              <a:rPr lang="en-US" err="1"/>
              <a:t>git</a:t>
            </a:r>
            <a:r>
              <a:rPr lang="en-US"/>
              <a:t> commit</a:t>
            </a:r>
          </a:p>
          <a:p>
            <a:pPr lvl="1"/>
            <a:r>
              <a:rPr lang="en-US"/>
              <a:t>Store tracked file to .</a:t>
            </a:r>
            <a:r>
              <a:rPr lang="en-US" err="1"/>
              <a:t>git</a:t>
            </a:r>
            <a:endParaRPr lang="en-US"/>
          </a:p>
          <a:p>
            <a:r>
              <a:rPr lang="en-US" err="1"/>
              <a:t>git</a:t>
            </a:r>
            <a:r>
              <a:rPr lang="en-US"/>
              <a:t> push origin master</a:t>
            </a:r>
          </a:p>
          <a:p>
            <a:pPr lvl="1"/>
            <a:r>
              <a:rPr lang="en-US"/>
              <a:t>Submit commits to your remote repository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08" y="2195545"/>
            <a:ext cx="3058160" cy="436210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80" y="355330"/>
            <a:ext cx="2896366" cy="16719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2FC2C-C008-184D-9DB7-F3B0D13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855" y="4660937"/>
            <a:ext cx="14224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3E364-FBB2-504D-B973-F1A30D3D1B7D}"/>
              </a:ext>
            </a:extLst>
          </p:cNvPr>
          <p:cNvSpPr txBox="1"/>
          <p:nvPr/>
        </p:nvSpPr>
        <p:spPr>
          <a:xfrm>
            <a:off x="10281422" y="5942568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Github.com</a:t>
            </a:r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1D08F00-937F-4642-AFD2-311E6C8D13A3}"/>
              </a:ext>
            </a:extLst>
          </p:cNvPr>
          <p:cNvSpPr/>
          <p:nvPr/>
        </p:nvSpPr>
        <p:spPr>
          <a:xfrm>
            <a:off x="8333907" y="5852075"/>
            <a:ext cx="2170969" cy="515229"/>
          </a:xfrm>
          <a:custGeom>
            <a:avLst/>
            <a:gdLst>
              <a:gd name="connsiteX0" fmla="*/ 0 w 1905000"/>
              <a:gd name="connsiteY0" fmla="*/ 0 h 515229"/>
              <a:gd name="connsiteX1" fmla="*/ 777240 w 1905000"/>
              <a:gd name="connsiteY1" fmla="*/ 487680 h 515229"/>
              <a:gd name="connsiteX2" fmla="*/ 1905000 w 1905000"/>
              <a:gd name="connsiteY2" fmla="*/ 411480 h 51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0" h="515229">
                <a:moveTo>
                  <a:pt x="0" y="0"/>
                </a:moveTo>
                <a:cubicBezTo>
                  <a:pt x="229870" y="209550"/>
                  <a:pt x="459740" y="419100"/>
                  <a:pt x="777240" y="487680"/>
                </a:cubicBezTo>
                <a:cubicBezTo>
                  <a:pt x="1094740" y="556260"/>
                  <a:pt x="1499870" y="483870"/>
                  <a:pt x="1905000" y="411480"/>
                </a:cubicBezTo>
              </a:path>
            </a:pathLst>
          </a:custGeom>
          <a:noFill/>
          <a:ln w="101600">
            <a:solidFill>
              <a:srgbClr val="FFFF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61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commit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you issue “git commit”, you</a:t>
            </a:r>
            <a:r>
              <a:rPr lang="en-US" dirty="0">
                <a:solidFill>
                  <a:srgbClr val="FFFFFF"/>
                </a:solidFill>
              </a:rPr>
              <a:t> are required to provide a message which</a:t>
            </a:r>
            <a:r>
              <a:rPr lang="en-US" dirty="0"/>
              <a:t> is a short description of the changes you made</a:t>
            </a:r>
          </a:p>
          <a:p>
            <a:r>
              <a:rPr lang="en-US" dirty="0">
                <a:ea typeface="+mn-lt"/>
                <a:cs typeface="+mn-lt"/>
              </a:rPr>
              <a:t>Use "-m"/"--message" option to specify that</a:t>
            </a:r>
            <a:endParaRPr lang="en-US" dirty="0">
              <a:solidFill>
                <a:srgbClr val="5B9BD5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</a:t>
            </a:r>
            <a:r>
              <a:rPr lang="en-US" dirty="0"/>
              <a:t>.g.: git commit </a:t>
            </a:r>
            <a:r>
              <a:rPr lang="en-US" dirty="0">
                <a:solidFill>
                  <a:schemeClr val="accent1"/>
                </a:solidFill>
              </a:rPr>
              <a:t>-m “my first commit”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Warning:</a:t>
            </a:r>
            <a:r>
              <a:rPr lang="en-US" dirty="0">
                <a:ea typeface="+mn-lt"/>
                <a:cs typeface="+mn-lt"/>
              </a:rPr>
              <a:t> please remember to add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"-m"/"--message"</a:t>
            </a:r>
          </a:p>
          <a:p>
            <a:r>
              <a:rPr lang="en-US" dirty="0"/>
              <a:t>If you unfortunately forget: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a command line editor will pop up for you to edit the commit message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By default, vim, which is not really friendly to beginners (see the short guide in the end)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4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this recitation for?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you better understand the course contents, including but not limited to:</a:t>
            </a:r>
          </a:p>
          <a:p>
            <a:pPr marL="457200" lvl="1" indent="0">
              <a:buNone/>
            </a:pPr>
            <a:r>
              <a:rPr lang="en-US" dirty="0"/>
              <a:t>-   Reinforce this week’s lecture content</a:t>
            </a:r>
          </a:p>
          <a:p>
            <a:pPr marL="457200" lvl="1" indent="0">
              <a:buNone/>
            </a:pPr>
            <a:r>
              <a:rPr lang="en-US" dirty="0"/>
              <a:t>-   Review previous week’s assessment</a:t>
            </a:r>
          </a:p>
          <a:p>
            <a:pPr marL="457200" lvl="1" indent="0">
              <a:buNone/>
            </a:pPr>
            <a:r>
              <a:rPr lang="en-US" dirty="0"/>
              <a:t>-   Some exercises meant to help with the labs/assessments</a:t>
            </a:r>
          </a:p>
          <a:p>
            <a:r>
              <a:rPr lang="en-US" dirty="0"/>
              <a:t>Make us all suffer by making us get up early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5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 check with “</a:t>
            </a:r>
            <a:r>
              <a:rPr lang="en-US" err="1"/>
              <a:t>git</a:t>
            </a:r>
            <a:r>
              <a:rPr lang="en-US"/>
              <a:t> status”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Sometimes, you might forget to do some (or all) of</a:t>
            </a:r>
          </a:p>
          <a:p>
            <a:pPr lvl="1"/>
            <a:r>
              <a:rPr lang="en-US" err="1"/>
              <a:t>git</a:t>
            </a:r>
            <a:r>
              <a:rPr lang="en-US"/>
              <a:t> add, </a:t>
            </a:r>
            <a:r>
              <a:rPr lang="en-US" err="1"/>
              <a:t>git</a:t>
            </a:r>
            <a:r>
              <a:rPr lang="en-US"/>
              <a:t> commit, </a:t>
            </a:r>
            <a:r>
              <a:rPr lang="en-US" err="1"/>
              <a:t>git</a:t>
            </a:r>
            <a:r>
              <a:rPr lang="en-US"/>
              <a:t> push</a:t>
            </a:r>
          </a:p>
          <a:p>
            <a:r>
              <a:rPr lang="en-US"/>
              <a:t>It’s always good to check the status of your repository</a:t>
            </a:r>
          </a:p>
          <a:p>
            <a:r>
              <a:rPr lang="en-US" err="1">
                <a:solidFill>
                  <a:schemeClr val="accent1"/>
                </a:solidFill>
              </a:rPr>
              <a:t>git</a:t>
            </a:r>
            <a:r>
              <a:rPr lang="en-US">
                <a:solidFill>
                  <a:schemeClr val="accent1"/>
                </a:solidFill>
              </a:rPr>
              <a:t> status </a:t>
            </a:r>
            <a:r>
              <a:rPr lang="en-US"/>
              <a:t>tells you</a:t>
            </a:r>
          </a:p>
          <a:p>
            <a:pPr lvl="1"/>
            <a:r>
              <a:rPr lang="en-US"/>
              <a:t>What files are going to commit</a:t>
            </a:r>
          </a:p>
          <a:p>
            <a:pPr lvl="1"/>
            <a:r>
              <a:rPr lang="en-US"/>
              <a:t>What files are not tracked</a:t>
            </a:r>
          </a:p>
          <a:p>
            <a:pPr lvl="1"/>
            <a:r>
              <a:rPr lang="en-US"/>
              <a:t>Whether you forget to push commits to remote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Triple check with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Still not sure/confident about whether commits was submitted properly?</a:t>
            </a:r>
          </a:p>
          <a:p>
            <a:r>
              <a:rPr lang="en-US"/>
              <a:t>Go to </a:t>
            </a:r>
            <a:r>
              <a:rPr lang="en-US">
                <a:hlinkClick r:id="rId3"/>
              </a:rPr>
              <a:t>github.com</a:t>
            </a:r>
            <a:r>
              <a:rPr lang="en-US"/>
              <a:t>, then go to your repo</a:t>
            </a:r>
            <a:endParaRPr lang="en-US">
              <a:cs typeface="Calibri"/>
            </a:endParaRPr>
          </a:p>
          <a:p>
            <a:r>
              <a:rPr lang="en-US"/>
              <a:t>Manually check if every file contains the up-to-date information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6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For each new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0948" cy="474817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Create lab repo on GitHub (click link, select yourself) (covered)</a:t>
            </a:r>
          </a:p>
          <a:p>
            <a:r>
              <a:rPr lang="en-US" dirty="0"/>
              <a:t>Clone your lab repo to snappy1</a:t>
            </a:r>
          </a:p>
          <a:p>
            <a:pPr lvl="1"/>
            <a:r>
              <a:rPr lang="en-US" dirty="0"/>
              <a:t>cd </a:t>
            </a:r>
            <a:r>
              <a:rPr lang="en-US" dirty="0" err="1"/>
              <a:t>cso</a:t>
            </a:r>
            <a:r>
              <a:rPr lang="en-US" dirty="0"/>
              <a:t>-labs</a:t>
            </a:r>
          </a:p>
          <a:p>
            <a:pPr lvl="1"/>
            <a:r>
              <a:rPr lang="en-US" dirty="0"/>
              <a:t>git clone git@github.com:nyu-cso-fa21/clab-part1-&lt;</a:t>
            </a:r>
            <a:r>
              <a:rPr lang="en-US" dirty="0" err="1"/>
              <a:t>YourGithubUsername</a:t>
            </a:r>
            <a:r>
              <a:rPr lang="en-US" dirty="0"/>
              <a:t>&gt;.git clab-part1</a:t>
            </a:r>
          </a:p>
          <a:p>
            <a:r>
              <a:rPr lang="en-US" dirty="0">
                <a:cs typeface="Calibri" panose="020F0502020204030204"/>
              </a:rPr>
              <a:t>Make changes accordingly</a:t>
            </a:r>
          </a:p>
          <a:p>
            <a:pPr lvl="1"/>
            <a:r>
              <a:rPr lang="en-US" dirty="0"/>
              <a:t>Tell git to track changes: git add &lt;Changed/Newly-Created Filenames&gt;</a:t>
            </a:r>
          </a:p>
          <a:p>
            <a:r>
              <a:rPr lang="en-US" dirty="0"/>
              <a:t>Commit your changes</a:t>
            </a:r>
          </a:p>
          <a:p>
            <a:pPr lvl="1"/>
            <a:r>
              <a:rPr lang="en-US" dirty="0"/>
              <a:t>git commit </a:t>
            </a:r>
            <a:r>
              <a:rPr lang="mr-IN" dirty="0">
                <a:cs typeface="Mangal"/>
              </a:rPr>
              <a:t>-</a:t>
            </a:r>
            <a:r>
              <a:rPr lang="en-US" dirty="0"/>
              <a:t>m “commit messages”</a:t>
            </a:r>
          </a:p>
          <a:p>
            <a:r>
              <a:rPr lang="en-US" dirty="0"/>
              <a:t>Push to your remote repository (on GitHub)</a:t>
            </a:r>
          </a:p>
          <a:p>
            <a:pPr lvl="1"/>
            <a:r>
              <a:rPr lang="en-US" dirty="0"/>
              <a:t>git push origin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A82C1-77FE-4E47-91E6-FD04F49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Git push commit demo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D3F81-5108-49C1-BA31-9219383E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commitchange.mp4" descr="commitchange.mp4">
            <a:hlinkClick r:id="" action="ppaction://media"/>
            <a:extLst>
              <a:ext uri="{FF2B5EF4-FFF2-40B4-BE49-F238E27FC236}">
                <a16:creationId xmlns:a16="http://schemas.microsoft.com/office/drawing/2014/main" id="{DB1782F1-9351-CF4E-B54E-917DBD3B07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7337" y="1473398"/>
            <a:ext cx="9572625" cy="53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All the </a:t>
            </a:r>
            <a:r>
              <a:rPr lang="en-US" err="1">
                <a:solidFill>
                  <a:schemeClr val="accent1"/>
                </a:solidFill>
              </a:rPr>
              <a:t>git</a:t>
            </a:r>
            <a:r>
              <a:rPr lang="en-US">
                <a:solidFill>
                  <a:schemeClr val="accent1"/>
                </a:solidFill>
              </a:rPr>
              <a:t> commands you need for CSO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For beginners, it’s super easy to mess up Git</a:t>
            </a:r>
          </a:p>
          <a:p>
            <a:pPr lvl="1"/>
            <a:r>
              <a:rPr lang="en-US">
                <a:cs typeface="Calibri"/>
              </a:rPr>
              <a:t>Notably </a:t>
            </a:r>
            <a:r>
              <a:rPr lang="en-US">
                <a:solidFill>
                  <a:schemeClr val="accent1"/>
                </a:solidFill>
                <a:cs typeface="Calibri"/>
              </a:rPr>
              <a:t>conflicts</a:t>
            </a:r>
            <a:r>
              <a:rPr lang="en-US">
                <a:cs typeface="Calibri"/>
              </a:rPr>
              <a:t>, typically seen for collaboration, but not for individual usage</a:t>
            </a:r>
          </a:p>
          <a:p>
            <a:r>
              <a:rPr lang="en-US">
                <a:ea typeface="+mn-lt"/>
                <a:cs typeface="+mn-lt"/>
              </a:rPr>
              <a:t>To avoid conflicts, only clone the repo 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once </a:t>
            </a:r>
            <a:r>
              <a:rPr lang="en-US">
                <a:ea typeface="+mn-lt"/>
                <a:cs typeface="+mn-lt"/>
              </a:rPr>
              <a:t>for each lab</a:t>
            </a:r>
          </a:p>
          <a:p>
            <a:r>
              <a:rPr lang="en-US"/>
              <a:t>After setting lab repository, you ONLY need to use the following git commands:</a:t>
            </a:r>
          </a:p>
          <a:p>
            <a:pPr lvl="1"/>
            <a:r>
              <a:rPr lang="en-US" err="1"/>
              <a:t>git</a:t>
            </a:r>
            <a:r>
              <a:rPr lang="en-US"/>
              <a:t> add filenames</a:t>
            </a:r>
          </a:p>
          <a:p>
            <a:pPr lvl="1"/>
            <a:r>
              <a:rPr lang="en-US" err="1"/>
              <a:t>git</a:t>
            </a:r>
            <a:r>
              <a:rPr lang="en-US"/>
              <a:t> commit </a:t>
            </a:r>
            <a:r>
              <a:rPr lang="mr-IN">
                <a:cs typeface="Mangal"/>
              </a:rPr>
              <a:t>-</a:t>
            </a:r>
            <a:r>
              <a:rPr lang="en-US"/>
              <a:t>m “commit message”</a:t>
            </a:r>
          </a:p>
          <a:p>
            <a:pPr lvl="1"/>
            <a:r>
              <a:rPr lang="en-US" err="1"/>
              <a:t>git</a:t>
            </a:r>
            <a:r>
              <a:rPr lang="en-US"/>
              <a:t> push origin master</a:t>
            </a:r>
          </a:p>
          <a:p>
            <a:pPr lvl="1"/>
            <a:r>
              <a:rPr lang="en-US" err="1"/>
              <a:t>git</a:t>
            </a:r>
            <a:r>
              <a:rPr lang="en-US"/>
              <a:t> clone your-lab-repo lab</a:t>
            </a:r>
          </a:p>
          <a:p>
            <a:pPr lvl="1"/>
            <a:r>
              <a:rPr lang="en-US" err="1"/>
              <a:t>git</a:t>
            </a:r>
            <a:r>
              <a:rPr lang="en-US"/>
              <a:t> status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66560" y="4389120"/>
            <a:ext cx="4126230" cy="8572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Warning: unless you know what you are doing, do not use any other </a:t>
            </a:r>
            <a:r>
              <a:rPr lang="en-US" err="1"/>
              <a:t>git</a:t>
            </a:r>
            <a:r>
              <a:rPr lang="en-US"/>
              <a:t> commands or </a:t>
            </a:r>
            <a:r>
              <a:rPr lang="en-US" err="1"/>
              <a:t>git</a:t>
            </a:r>
            <a:r>
              <a:rPr lang="en-US"/>
              <a:t> command flags</a:t>
            </a:r>
          </a:p>
        </p:txBody>
      </p:sp>
      <p:pic>
        <p:nvPicPr>
          <p:cNvPr id="6146" name="Picture 2" descr="ow to Handle It When You Mess Up on the Project (and You Will) | GreenB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59" y="-1630"/>
            <a:ext cx="2020382" cy="145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6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Ask the staff for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If you really cannot fix conflicts or other </a:t>
            </a:r>
            <a:r>
              <a:rPr lang="en-US" err="1"/>
              <a:t>git</a:t>
            </a:r>
            <a:r>
              <a:rPr lang="en-US"/>
              <a:t> problems, you should ask course staff for help</a:t>
            </a:r>
          </a:p>
          <a:p>
            <a:pPr lvl="1"/>
            <a:r>
              <a:rPr lang="en-US"/>
              <a:t>You need to email the staff or attend office hours</a:t>
            </a:r>
          </a:p>
          <a:p>
            <a:pPr lvl="1"/>
            <a:r>
              <a:rPr lang="en-US"/>
              <a:t>You should start your lab earlier</a:t>
            </a:r>
          </a:p>
          <a:p>
            <a:r>
              <a:rPr lang="en-US"/>
              <a:t>Don’t randomly issue commands to further mess things up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12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you should </a:t>
            </a:r>
            <a:r>
              <a:rPr lang="en-US">
                <a:solidFill>
                  <a:srgbClr val="C00000"/>
                </a:solidFill>
              </a:rPr>
              <a:t>NEVER</a:t>
            </a:r>
            <a:r>
              <a:rPr lang="en-US"/>
              <a:t>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Don’t use </a:t>
            </a:r>
            <a:r>
              <a:rPr lang="en-US" err="1"/>
              <a:t>git</a:t>
            </a:r>
            <a:r>
              <a:rPr lang="en-US"/>
              <a:t> add *, </a:t>
            </a:r>
            <a:r>
              <a:rPr lang="en-US" err="1"/>
              <a:t>git</a:t>
            </a:r>
            <a:r>
              <a:rPr lang="en-US"/>
              <a:t> add .</a:t>
            </a:r>
            <a:endParaRPr lang="en-US">
              <a:cs typeface="Calibri"/>
            </a:endParaRPr>
          </a:p>
          <a:p>
            <a:pPr lvl="1"/>
            <a:r>
              <a:rPr lang="en-US"/>
              <a:t>Instead, you should always specify the file names you want to commit</a:t>
            </a:r>
          </a:p>
          <a:p>
            <a:pPr lvl="1"/>
            <a:r>
              <a:rPr lang="en-US"/>
              <a:t>Please don’t add complied programs to </a:t>
            </a:r>
            <a:r>
              <a:rPr lang="en-US" err="1"/>
              <a:t>git</a:t>
            </a:r>
            <a:endParaRPr lang="en-US"/>
          </a:p>
          <a:p>
            <a:r>
              <a:rPr lang="en-US"/>
              <a:t>Don’t modify any file using GitHub website</a:t>
            </a:r>
            <a:endParaRPr lang="en-US">
              <a:cs typeface="Calibri"/>
            </a:endParaRPr>
          </a:p>
          <a:p>
            <a:pPr lvl="1"/>
            <a:r>
              <a:rPr lang="en-US"/>
              <a:t>Instead, you should always make changes on snappy1 and then push commits to GitHub</a:t>
            </a:r>
          </a:p>
          <a:p>
            <a:pPr lvl="1"/>
            <a:r>
              <a:rPr lang="en-US"/>
              <a:t>Otherwise, there will be conflicts, which will lead to sadness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is much powerful than that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 err="1"/>
              <a:t>git</a:t>
            </a:r>
            <a:r>
              <a:rPr lang="en-US"/>
              <a:t> introduction only covers a small part of </a:t>
            </a:r>
            <a:r>
              <a:rPr lang="en-US" err="1"/>
              <a:t>Git</a:t>
            </a:r>
            <a:endParaRPr lang="en-US"/>
          </a:p>
          <a:p>
            <a:r>
              <a:rPr lang="en-US" err="1"/>
              <a:t>Git</a:t>
            </a:r>
            <a:r>
              <a:rPr lang="en-US"/>
              <a:t> tutorial:</a:t>
            </a:r>
          </a:p>
          <a:p>
            <a:pPr lvl="1"/>
            <a:r>
              <a:rPr lang="en-US">
                <a:hlinkClick r:id="rId3"/>
              </a:rPr>
              <a:t>https://www.atlassian.com/git/tutorials/what-is-versioncontrol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4"/>
              </a:rPr>
              <a:t>https://</a:t>
            </a:r>
            <a:r>
              <a:rPr lang="en-US" err="1">
                <a:hlinkClick r:id="rId4"/>
              </a:rPr>
              <a:t>try.github.io</a:t>
            </a:r>
            <a:r>
              <a:rPr lang="en-US">
                <a:hlinkClick r:id="rId4"/>
              </a:rPr>
              <a:t>/levels/1/challenges/1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7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commit with Vim Editor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default editor is called Vim</a:t>
            </a:r>
          </a:p>
          <a:p>
            <a:endParaRPr lang="en-US"/>
          </a:p>
          <a:p>
            <a:r>
              <a:rPr lang="en-US"/>
              <a:t>To add a commit message from vim</a:t>
            </a:r>
            <a:endParaRPr lang="en-US">
              <a:cs typeface="Calibri" panose="020F0502020204030204"/>
            </a:endParaRPr>
          </a:p>
          <a:p>
            <a:pPr lvl="1"/>
            <a:r>
              <a:rPr lang="en-US"/>
              <a:t>First hit Esc (make sure you're in Normal mode)</a:t>
            </a:r>
            <a:endParaRPr lang="en-US">
              <a:cs typeface="Calibri"/>
            </a:endParaRPr>
          </a:p>
          <a:p>
            <a:pPr lvl="1"/>
            <a:r>
              <a:rPr lang="en-US"/>
              <a:t>Then hit "</a:t>
            </a:r>
            <a:r>
              <a:rPr lang="en-US" err="1"/>
              <a:t>i</a:t>
            </a:r>
            <a:r>
              <a:rPr lang="en-US"/>
              <a:t>" (entering Insert mode)</a:t>
            </a:r>
            <a:endParaRPr lang="en-US">
              <a:cs typeface="Calibri"/>
            </a:endParaRPr>
          </a:p>
          <a:p>
            <a:pPr lvl="1"/>
            <a:r>
              <a:rPr lang="en-US"/>
              <a:t>Then type in some commit message</a:t>
            </a:r>
            <a:endParaRPr lang="en-US">
              <a:cs typeface="Calibri"/>
            </a:endParaRPr>
          </a:p>
          <a:p>
            <a:pPr lvl="1"/>
            <a:r>
              <a:rPr lang="en-US"/>
              <a:t>Hit Esc (exiting </a:t>
            </a:r>
            <a:r>
              <a:rPr lang="en-US">
                <a:ea typeface="+mn-lt"/>
                <a:cs typeface="+mn-lt"/>
              </a:rPr>
              <a:t>Insert </a:t>
            </a:r>
            <a:r>
              <a:rPr lang="en-US"/>
              <a:t>mode, going back to </a:t>
            </a:r>
            <a:r>
              <a:rPr lang="en-US">
                <a:ea typeface="+mn-lt"/>
                <a:cs typeface="+mn-lt"/>
              </a:rPr>
              <a:t>Normal </a:t>
            </a:r>
            <a:r>
              <a:rPr lang="en-US"/>
              <a:t>mode)</a:t>
            </a:r>
            <a:endParaRPr lang="en-US">
              <a:cs typeface="Calibri"/>
            </a:endParaRPr>
          </a:p>
          <a:p>
            <a:pPr lvl="1"/>
            <a:r>
              <a:rPr lang="en-US"/>
              <a:t>Then type in ":</a:t>
            </a:r>
            <a:r>
              <a:rPr lang="en-US" err="1"/>
              <a:t>wq</a:t>
            </a:r>
            <a:r>
              <a:rPr lang="en-US"/>
              <a:t>" and press Enter (exit vim)</a:t>
            </a:r>
          </a:p>
          <a:p>
            <a:r>
              <a:rPr lang="en-US">
                <a:cs typeface="Calibri"/>
              </a:rPr>
              <a:t>If you are lost, hit Esc and start from the beginning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8E1C3BD-DB14-4508-B3B7-A4E729BC2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60" y="1397123"/>
            <a:ext cx="3807912" cy="18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release course materials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/>
              <a:t>Course website</a:t>
            </a:r>
          </a:p>
          <a:p>
            <a:pPr lvl="1">
              <a:buFontTx/>
              <a:buChar char="-"/>
            </a:pPr>
            <a:r>
              <a:rPr lang="en-US">
                <a:hlinkClick r:id="rId3"/>
              </a:rPr>
              <a:t>https://nyu-cso.github.io/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Recitation slides also on the course schedule page</a:t>
            </a:r>
          </a:p>
          <a:p>
            <a:r>
              <a:rPr lang="en-US"/>
              <a:t>NYU Brightspace</a:t>
            </a:r>
          </a:p>
          <a:p>
            <a:pPr marL="457200" lvl="1" indent="0">
              <a:buNone/>
            </a:pPr>
            <a:r>
              <a:rPr lang="en-US"/>
              <a:t>-   Zoom recitation </a:t>
            </a:r>
            <a:r>
              <a:rPr lang="en-US" altLang="zh-CN"/>
              <a:t>links/</a:t>
            </a:r>
            <a:r>
              <a:rPr lang="en-US"/>
              <a:t>recording</a:t>
            </a:r>
          </a:p>
          <a:p>
            <a:r>
              <a:rPr lang="en-US" err="1"/>
              <a:t>CampusWire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It’s your responsibility to read Instructor’s Note on </a:t>
            </a:r>
            <a:r>
              <a:rPr lang="en-US" err="1"/>
              <a:t>Campuswire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You are encouraged to ask questions on </a:t>
            </a:r>
            <a:r>
              <a:rPr lang="en-US" err="1"/>
              <a:t>Campuswire</a:t>
            </a:r>
            <a:endParaRPr lang="en-US"/>
          </a:p>
          <a:p>
            <a:r>
              <a:rPr lang="en-US"/>
              <a:t>GitHub</a:t>
            </a:r>
          </a:p>
          <a:p>
            <a:pPr marL="457200" lvl="1" indent="0">
              <a:buNone/>
            </a:pPr>
            <a:r>
              <a:rPr lang="en-US"/>
              <a:t>-   All labs are released on GitHub</a:t>
            </a:r>
          </a:p>
          <a:p>
            <a:pPr lvl="1">
              <a:buFontTx/>
              <a:buChar char="-"/>
            </a:pPr>
            <a:r>
              <a:rPr lang="en-US"/>
              <a:t>You will submit all labs on both GitHub and </a:t>
            </a:r>
            <a:r>
              <a:rPr lang="en-US" err="1"/>
              <a:t>Gradescope</a:t>
            </a:r>
            <a:endParaRPr lang="en-US"/>
          </a:p>
          <a:p>
            <a:r>
              <a:rPr lang="en-US" err="1"/>
              <a:t>Gradescope</a:t>
            </a:r>
            <a:endParaRPr lang="en-US"/>
          </a:p>
          <a:p>
            <a:pPr marL="457200" lvl="1" indent="0">
              <a:buNone/>
            </a:pPr>
            <a:r>
              <a:rPr lang="en-US"/>
              <a:t>-  Weekly mini-quiz on </a:t>
            </a:r>
            <a:r>
              <a:rPr lang="en-US" err="1"/>
              <a:t>Gradescope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contact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Don’t be afraid to ask questions!</a:t>
            </a:r>
          </a:p>
          <a:p>
            <a:r>
              <a:rPr lang="en-US"/>
              <a:t>If you have general questions about course contents or labs</a:t>
            </a:r>
          </a:p>
          <a:p>
            <a:pPr lvl="1">
              <a:buFontTx/>
              <a:buChar char="-"/>
            </a:pPr>
            <a:r>
              <a:rPr lang="en-US"/>
              <a:t>Ask on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Campuswire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/>
              <a:t>Come to </a:t>
            </a:r>
            <a:r>
              <a:rPr lang="en-US">
                <a:solidFill>
                  <a:srgbClr val="FF98F3"/>
                </a:solidFill>
              </a:rPr>
              <a:t>office hours</a:t>
            </a:r>
          </a:p>
          <a:p>
            <a:pPr lvl="1">
              <a:buFontTx/>
              <a:buChar char="-"/>
            </a:pPr>
            <a:r>
              <a:rPr lang="en-US"/>
              <a:t>Register the 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in-person recitation</a:t>
            </a:r>
          </a:p>
          <a:p>
            <a:r>
              <a:rPr lang="en-US"/>
              <a:t>If you want to send us a private message</a:t>
            </a:r>
          </a:p>
          <a:p>
            <a:pPr marL="457200" lvl="1" indent="0">
              <a:buNone/>
            </a:pPr>
            <a:r>
              <a:rPr lang="en-US"/>
              <a:t>-   Email </a:t>
            </a:r>
            <a:r>
              <a:rPr lang="en-US" err="1"/>
              <a:t>cso</a:t>
            </a:r>
            <a:r>
              <a:rPr lang="en-US"/>
              <a:t>-staff mailing list at </a:t>
            </a:r>
            <a:r>
              <a:rPr lang="en-US" u="sng" err="1">
                <a:solidFill>
                  <a:schemeClr val="accent1"/>
                </a:solidFill>
              </a:rPr>
              <a:t>cso-staff@cs.nyu.edu</a:t>
            </a:r>
            <a:endParaRPr lang="en-US" u="sng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046470" y="3326130"/>
            <a:ext cx="377190" cy="560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110" y="328299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you want more personal question answering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7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going to proceed?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first two weeks, we will focus on lab setups, usage of basic tools, etc.</a:t>
            </a:r>
          </a:p>
          <a:p>
            <a:pPr lvl="1">
              <a:buFontTx/>
              <a:buChar char="-"/>
            </a:pPr>
            <a:r>
              <a:rPr lang="en-US" dirty="0"/>
              <a:t>Today we will cover lab related setups</a:t>
            </a:r>
          </a:p>
          <a:p>
            <a:pPr lvl="1">
              <a:buFontTx/>
              <a:buChar char="-"/>
            </a:pPr>
            <a:r>
              <a:rPr lang="en-US" dirty="0"/>
              <a:t>Next recitation will cover programming tools </a:t>
            </a:r>
          </a:p>
          <a:p>
            <a:pPr>
              <a:buFontTx/>
              <a:buChar char="-"/>
            </a:pPr>
            <a:r>
              <a:rPr lang="en-US" dirty="0"/>
              <a:t>From next week</a:t>
            </a:r>
          </a:p>
          <a:p>
            <a:pPr lvl="1">
              <a:buFontTx/>
              <a:buChar char="-"/>
            </a:pPr>
            <a:r>
              <a:rPr lang="en-US" dirty="0"/>
              <a:t>We will  also review weekly assessment, reinforce some course contents, exercises to prepare for your labs</a:t>
            </a:r>
          </a:p>
          <a:p>
            <a:r>
              <a:rPr lang="en-US" dirty="0"/>
              <a:t>Weekly assessments will be </a:t>
            </a:r>
            <a:r>
              <a:rPr lang="en-US" dirty="0">
                <a:solidFill>
                  <a:srgbClr val="FFCBE7"/>
                </a:solidFill>
              </a:rPr>
              <a:t>due Friday 9pm EST</a:t>
            </a:r>
          </a:p>
          <a:p>
            <a:pPr lvl="1">
              <a:buFontTx/>
              <a:buChar char="-"/>
            </a:pPr>
            <a:r>
              <a:rPr lang="en-US" dirty="0"/>
              <a:t> Done on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Gradescope</a:t>
            </a:r>
            <a:r>
              <a:rPr lang="en-US" dirty="0"/>
              <a:t>, do it early</a:t>
            </a:r>
          </a:p>
          <a:p>
            <a:pPr lvl="1">
              <a:buFontTx/>
              <a:buChar char="-"/>
            </a:pPr>
            <a:r>
              <a:rPr lang="en-US" dirty="0"/>
              <a:t> No late submission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3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Academic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825625"/>
            <a:ext cx="1162812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All work must be your own </a:t>
            </a:r>
            <a:r>
              <a:rPr lang="mr-IN"/>
              <a:t>–</a:t>
            </a:r>
            <a:r>
              <a:rPr lang="en-US"/>
              <a:t> do not copy or even look at assignments done by others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/>
              <a:t>Don’t ask </a:t>
            </a:r>
            <a:r>
              <a:rPr lang="en-US" err="1"/>
              <a:t>StackOverflow</a:t>
            </a:r>
            <a:r>
              <a:rPr lang="en-US"/>
              <a:t> or Chegg for help </a:t>
            </a:r>
            <a:r>
              <a:rPr lang="mr-IN"/>
              <a:t>-</a:t>
            </a:r>
            <a:r>
              <a:rPr lang="en-US"/>
              <a:t> if you need it, ask us!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/>
              <a:t>Don’t hire someone to do your work for you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We reserve the right to use software plagiarism detection tools such as Moss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It’s not worth the risk, just don’t cheat and make us sad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details:</a:t>
            </a:r>
            <a:r>
              <a:rPr lang="zh-CN" altLang="en-US"/>
              <a:t> </a:t>
            </a:r>
            <a:r>
              <a:rPr lang="en-US" altLang="zh-CN">
                <a:hlinkClick r:id="rId3"/>
              </a:rPr>
              <a:t>https://nyu-cso.github.io/policy.html</a:t>
            </a:r>
            <a:endParaRPr lang="en-US" altLang="zh-CN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Getting Started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Important things you must do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 into snappy1</a:t>
            </a:r>
          </a:p>
          <a:p>
            <a:r>
              <a:rPr lang="en-US"/>
              <a:t>Setting up your git repositories</a:t>
            </a:r>
          </a:p>
          <a:p>
            <a:r>
              <a:rPr lang="en-US"/>
              <a:t>Basic Unix commands</a:t>
            </a:r>
          </a:p>
          <a:p>
            <a:r>
              <a:rPr lang="en-US"/>
              <a:t>Program development</a:t>
            </a:r>
          </a:p>
          <a:p>
            <a:pPr lvl="1"/>
            <a:r>
              <a:rPr lang="en-US"/>
              <a:t>Editor (</a:t>
            </a:r>
            <a:r>
              <a:rPr lang="en-US" altLang="zh-CN"/>
              <a:t>Nano</a:t>
            </a:r>
            <a:r>
              <a:rPr lang="en-US"/>
              <a:t>)</a:t>
            </a:r>
          </a:p>
          <a:p>
            <a:pPr lvl="1"/>
            <a:r>
              <a:rPr lang="en-US"/>
              <a:t>Version control (Git)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1908</Words>
  <Application>Microsoft Macintosh PowerPoint</Application>
  <PresentationFormat>Widescreen</PresentationFormat>
  <Paragraphs>339</Paragraphs>
  <Slides>38</Slides>
  <Notes>38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Computer Systems Organization Recitation CSCI-UA 0201-007</vt:lpstr>
      <vt:lpstr>Logistics</vt:lpstr>
      <vt:lpstr>What is this recitation for?</vt:lpstr>
      <vt:lpstr>Where we release course materials </vt:lpstr>
      <vt:lpstr>How to contact us</vt:lpstr>
      <vt:lpstr>How are we going to proceed?</vt:lpstr>
      <vt:lpstr>Academic Integrity</vt:lpstr>
      <vt:lpstr>Getting Started</vt:lpstr>
      <vt:lpstr>Today’s Topics</vt:lpstr>
      <vt:lpstr>Today’s Goal</vt:lpstr>
      <vt:lpstr>Log into snappy1</vt:lpstr>
      <vt:lpstr>Log into snappy1</vt:lpstr>
      <vt:lpstr>Attention: You MUST test your code on snappy1</vt:lpstr>
      <vt:lpstr>I’m in snappy1, now what?</vt:lpstr>
      <vt:lpstr>Basic Commands</vt:lpstr>
      <vt:lpstr>Basic Commands</vt:lpstr>
      <vt:lpstr>Editor</vt:lpstr>
      <vt:lpstr>Brief Intro of Nano Editor</vt:lpstr>
      <vt:lpstr>Setup GitHub/lab1 repo</vt:lpstr>
      <vt:lpstr>Setup GitHub/lab1 repo</vt:lpstr>
      <vt:lpstr>Git Overview</vt:lpstr>
      <vt:lpstr>You need to config git first!</vt:lpstr>
      <vt:lpstr>A list of git commands you need </vt:lpstr>
      <vt:lpstr>Git Overview</vt:lpstr>
      <vt:lpstr>Clone your lab repo on Snappy</vt:lpstr>
      <vt:lpstr>Git Setup</vt:lpstr>
      <vt:lpstr>A closer look at your repository stored on snappy1</vt:lpstr>
      <vt:lpstr>How to interact with Git</vt:lpstr>
      <vt:lpstr>Git commit</vt:lpstr>
      <vt:lpstr>Double check with “git status”</vt:lpstr>
      <vt:lpstr>Triple check with GitHub</vt:lpstr>
      <vt:lpstr>For each new assignment</vt:lpstr>
      <vt:lpstr>Git push commit demo</vt:lpstr>
      <vt:lpstr>All the git commands you need for CSO</vt:lpstr>
      <vt:lpstr>Ask the staff for help</vt:lpstr>
      <vt:lpstr>Things you should NEVER do</vt:lpstr>
      <vt:lpstr>Git is much powerful than that</vt:lpstr>
      <vt:lpstr>How to commit with Vim Editor (Optional)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Organization Recitation CSCI-UA 0201-007</dc:title>
  <dc:creator>Anqi Zhang</dc:creator>
  <cp:lastModifiedBy>Jinyang Li</cp:lastModifiedBy>
  <cp:revision>5</cp:revision>
  <cp:lastPrinted>2021-09-23T01:14:31Z</cp:lastPrinted>
  <dcterms:created xsi:type="dcterms:W3CDTF">2020-08-30T21:43:46Z</dcterms:created>
  <dcterms:modified xsi:type="dcterms:W3CDTF">2022-09-01T17:38:52Z</dcterms:modified>
</cp:coreProperties>
</file>